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3" r:id="rId2"/>
    <p:sldMasterId id="2147483685" r:id="rId3"/>
  </p:sldMasterIdLst>
  <p:notesMasterIdLst>
    <p:notesMasterId r:id="rId30"/>
  </p:notesMasterIdLst>
  <p:handoutMasterIdLst>
    <p:handoutMasterId r:id="rId31"/>
  </p:handoutMasterIdLst>
  <p:sldIdLst>
    <p:sldId id="261" r:id="rId4"/>
    <p:sldId id="263" r:id="rId5"/>
    <p:sldId id="314" r:id="rId6"/>
    <p:sldId id="323" r:id="rId7"/>
    <p:sldId id="315" r:id="rId8"/>
    <p:sldId id="276" r:id="rId9"/>
    <p:sldId id="316" r:id="rId10"/>
    <p:sldId id="317" r:id="rId11"/>
    <p:sldId id="318" r:id="rId12"/>
    <p:sldId id="281" r:id="rId13"/>
    <p:sldId id="319" r:id="rId14"/>
    <p:sldId id="298" r:id="rId15"/>
    <p:sldId id="262" r:id="rId16"/>
    <p:sldId id="320" r:id="rId17"/>
    <p:sldId id="259" r:id="rId18"/>
    <p:sldId id="321" r:id="rId19"/>
    <p:sldId id="274" r:id="rId20"/>
    <p:sldId id="264" r:id="rId21"/>
    <p:sldId id="268" r:id="rId22"/>
    <p:sldId id="313" r:id="rId23"/>
    <p:sldId id="291" r:id="rId24"/>
    <p:sldId id="304" r:id="rId25"/>
    <p:sldId id="322" r:id="rId26"/>
    <p:sldId id="270" r:id="rId27"/>
    <p:sldId id="271" r:id="rId28"/>
    <p:sldId id="27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79AF9-ACC2-4598-B45C-8160F26914BE}" v="3" dt="2023-07-09T21:35:42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7013" autoAdjust="0"/>
  </p:normalViewPr>
  <p:slideViewPr>
    <p:cSldViewPr snapToGrid="0">
      <p:cViewPr varScale="1">
        <p:scale>
          <a:sx n="64" d="100"/>
          <a:sy n="64" d="100"/>
        </p:scale>
        <p:origin x="13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23FD06E-B2FD-439B-8C59-D2527B354BB6}"/>
    <pc:docChg chg="custSel addSld modSld">
      <pc:chgData name="Kal Rabb" userId="3edf06299a4717ec" providerId="LiveId" clId="{023FD06E-B2FD-439B-8C59-D2527B354BB6}" dt="2020-11-23T21:07:38.184" v="684"/>
      <pc:docMkLst>
        <pc:docMk/>
      </pc:docMkLst>
      <pc:sldChg chg="modSp mod">
        <pc:chgData name="Kal Rabb" userId="3edf06299a4717ec" providerId="LiveId" clId="{023FD06E-B2FD-439B-8C59-D2527B354BB6}" dt="2020-11-23T21:00:35.918" v="223" actId="20577"/>
        <pc:sldMkLst>
          <pc:docMk/>
          <pc:sldMk cId="1980112792" sldId="263"/>
        </pc:sldMkLst>
        <pc:spChg chg="mod">
          <ac:chgData name="Kal Rabb" userId="3edf06299a4717ec" providerId="LiveId" clId="{023FD06E-B2FD-439B-8C59-D2527B354BB6}" dt="2020-11-23T21:00:35.918" v="223" actId="20577"/>
          <ac:spMkLst>
            <pc:docMk/>
            <pc:sldMk cId="1980112792" sldId="263"/>
            <ac:spMk id="3" creationId="{00000000-0000-0000-0000-000000000000}"/>
          </ac:spMkLst>
        </pc:spChg>
      </pc:sldChg>
      <pc:sldChg chg="addSp modSp new mod modClrScheme modAnim chgLayout">
        <pc:chgData name="Kal Rabb" userId="3edf06299a4717ec" providerId="LiveId" clId="{023FD06E-B2FD-439B-8C59-D2527B354BB6}" dt="2020-11-23T21:07:38.184" v="684"/>
        <pc:sldMkLst>
          <pc:docMk/>
          <pc:sldMk cId="357145602" sldId="275"/>
        </pc:sldMkLst>
        <pc:spChg chg="add mod">
          <ac:chgData name="Kal Rabb" userId="3edf06299a4717ec" providerId="LiveId" clId="{023FD06E-B2FD-439B-8C59-D2527B354BB6}" dt="2020-11-23T21:01:23.057" v="232" actId="20577"/>
          <ac:spMkLst>
            <pc:docMk/>
            <pc:sldMk cId="357145602" sldId="275"/>
            <ac:spMk id="2" creationId="{D4050027-2746-401A-9F58-80106DB7CDCF}"/>
          </ac:spMkLst>
        </pc:spChg>
        <pc:spChg chg="add mod">
          <ac:chgData name="Kal Rabb" userId="3edf06299a4717ec" providerId="LiveId" clId="{023FD06E-B2FD-439B-8C59-D2527B354BB6}" dt="2020-11-23T21:07:04.832" v="664" actId="20577"/>
          <ac:spMkLst>
            <pc:docMk/>
            <pc:sldMk cId="357145602" sldId="275"/>
            <ac:spMk id="3" creationId="{3CA318FB-DF86-4E93-8A2E-31ABC4099C27}"/>
          </ac:spMkLst>
        </pc:spChg>
        <pc:spChg chg="add mod">
          <ac:chgData name="Kal Rabb" userId="3edf06299a4717ec" providerId="LiveId" clId="{023FD06E-B2FD-439B-8C59-D2527B354BB6}" dt="2020-11-23T21:07:31.178" v="683" actId="20577"/>
          <ac:spMkLst>
            <pc:docMk/>
            <pc:sldMk cId="357145602" sldId="275"/>
            <ac:spMk id="4" creationId="{E779F146-3CAE-4B89-A921-5E7F97FC3DD1}"/>
          </ac:spMkLst>
        </pc:spChg>
      </pc:sldChg>
    </pc:docChg>
  </pc:docChgLst>
  <pc:docChgLst>
    <pc:chgData name="Kal Rabb" userId="3edf06299a4717ec" providerId="LiveId" clId="{FBF8AFAB-F3EC-4D4E-8830-61AB1F134A7E}"/>
    <pc:docChg chg="custSel addSld modSld">
      <pc:chgData name="Kal Rabb" userId="3edf06299a4717ec" providerId="LiveId" clId="{FBF8AFAB-F3EC-4D4E-8830-61AB1F134A7E}" dt="2019-02-26T15:13:28.342" v="480" actId="5793"/>
      <pc:docMkLst>
        <pc:docMk/>
      </pc:docMkLst>
      <pc:sldChg chg="addSp modSp add">
        <pc:chgData name="Kal Rabb" userId="3edf06299a4717ec" providerId="LiveId" clId="{FBF8AFAB-F3EC-4D4E-8830-61AB1F134A7E}" dt="2019-02-26T15:13:28.342" v="480" actId="5793"/>
        <pc:sldMkLst>
          <pc:docMk/>
          <pc:sldMk cId="3651789012" sldId="274"/>
        </pc:sldMkLst>
        <pc:spChg chg="mod">
          <ac:chgData name="Kal Rabb" userId="3edf06299a4717ec" providerId="LiveId" clId="{FBF8AFAB-F3EC-4D4E-8830-61AB1F134A7E}" dt="2019-02-26T15:09:12.365" v="23" actId="20577"/>
          <ac:spMkLst>
            <pc:docMk/>
            <pc:sldMk cId="3651789012" sldId="274"/>
            <ac:spMk id="2" creationId="{919C1943-CCDB-4DC1-991E-53E3F96DA682}"/>
          </ac:spMkLst>
        </pc:spChg>
        <pc:spChg chg="mod">
          <ac:chgData name="Kal Rabb" userId="3edf06299a4717ec" providerId="LiveId" clId="{FBF8AFAB-F3EC-4D4E-8830-61AB1F134A7E}" dt="2019-02-26T15:12:20.268" v="396" actId="27636"/>
          <ac:spMkLst>
            <pc:docMk/>
            <pc:sldMk cId="3651789012" sldId="274"/>
            <ac:spMk id="3" creationId="{1A1D4A85-E705-45F6-BE51-C801797BB40F}"/>
          </ac:spMkLst>
        </pc:spChg>
        <pc:spChg chg="add mod">
          <ac:chgData name="Kal Rabb" userId="3edf06299a4717ec" providerId="LiveId" clId="{FBF8AFAB-F3EC-4D4E-8830-61AB1F134A7E}" dt="2019-02-26T15:13:28.342" v="480" actId="5793"/>
          <ac:spMkLst>
            <pc:docMk/>
            <pc:sldMk cId="3651789012" sldId="274"/>
            <ac:spMk id="4" creationId="{5C94B0C6-7433-4915-849B-7B0C00469079}"/>
          </ac:spMkLst>
        </pc:spChg>
      </pc:sldChg>
    </pc:docChg>
  </pc:docChgLst>
  <pc:docChgLst>
    <pc:chgData name="Kal Rabb" userId="3edf06299a4717ec" providerId="LiveId" clId="{70D881C1-FD45-427F-ABB2-BF705AFE2963}"/>
    <pc:docChg chg="custSel addSld modSld sldOrd">
      <pc:chgData name="Kal Rabb" userId="3edf06299a4717ec" providerId="LiveId" clId="{70D881C1-FD45-427F-ABB2-BF705AFE2963}" dt="2021-05-26T14:10:48.092" v="571" actId="20577"/>
      <pc:docMkLst>
        <pc:docMk/>
      </pc:docMkLst>
      <pc:sldChg chg="modSp mod">
        <pc:chgData name="Kal Rabb" userId="3edf06299a4717ec" providerId="LiveId" clId="{70D881C1-FD45-427F-ABB2-BF705AFE2963}" dt="2021-05-26T13:40:50.297" v="51" actId="20577"/>
        <pc:sldMkLst>
          <pc:docMk/>
          <pc:sldMk cId="1980112792" sldId="263"/>
        </pc:sldMkLst>
        <pc:spChg chg="mod">
          <ac:chgData name="Kal Rabb" userId="3edf06299a4717ec" providerId="LiveId" clId="{70D881C1-FD45-427F-ABB2-BF705AFE2963}" dt="2021-05-26T13:40:50.297" v="51" actId="20577"/>
          <ac:spMkLst>
            <pc:docMk/>
            <pc:sldMk cId="1980112792" sldId="263"/>
            <ac:spMk id="3" creationId="{00000000-0000-0000-0000-000000000000}"/>
          </ac:spMkLst>
        </pc:spChg>
      </pc:sldChg>
      <pc:sldChg chg="modSp mod">
        <pc:chgData name="Kal Rabb" userId="3edf06299a4717ec" providerId="LiveId" clId="{70D881C1-FD45-427F-ABB2-BF705AFE2963}" dt="2021-05-26T14:10:48.092" v="571" actId="20577"/>
        <pc:sldMkLst>
          <pc:docMk/>
          <pc:sldMk cId="357145602" sldId="275"/>
        </pc:sldMkLst>
        <pc:spChg chg="mod">
          <ac:chgData name="Kal Rabb" userId="3edf06299a4717ec" providerId="LiveId" clId="{70D881C1-FD45-427F-ABB2-BF705AFE2963}" dt="2021-05-26T14:10:48.092" v="571" actId="20577"/>
          <ac:spMkLst>
            <pc:docMk/>
            <pc:sldMk cId="357145602" sldId="275"/>
            <ac:spMk id="2" creationId="{D4050027-2746-401A-9F58-80106DB7CDCF}"/>
          </ac:spMkLst>
        </pc:spChg>
      </pc:sldChg>
      <pc:sldChg chg="modSp new mod ord">
        <pc:chgData name="Kal Rabb" userId="3edf06299a4717ec" providerId="LiveId" clId="{70D881C1-FD45-427F-ABB2-BF705AFE2963}" dt="2021-05-26T14:10:16.217" v="557" actId="5793"/>
        <pc:sldMkLst>
          <pc:docMk/>
          <pc:sldMk cId="1842169317" sldId="276"/>
        </pc:sldMkLst>
        <pc:spChg chg="mod">
          <ac:chgData name="Kal Rabb" userId="3edf06299a4717ec" providerId="LiveId" clId="{70D881C1-FD45-427F-ABB2-BF705AFE2963}" dt="2021-05-26T13:42:16.541" v="257" actId="20577"/>
          <ac:spMkLst>
            <pc:docMk/>
            <pc:sldMk cId="1842169317" sldId="276"/>
            <ac:spMk id="2" creationId="{43466EAE-A1D7-427A-BD1A-9F337919E4B0}"/>
          </ac:spMkLst>
        </pc:spChg>
        <pc:spChg chg="mod">
          <ac:chgData name="Kal Rabb" userId="3edf06299a4717ec" providerId="LiveId" clId="{70D881C1-FD45-427F-ABB2-BF705AFE2963}" dt="2021-05-26T14:10:16.217" v="557" actId="5793"/>
          <ac:spMkLst>
            <pc:docMk/>
            <pc:sldMk cId="1842169317" sldId="276"/>
            <ac:spMk id="3" creationId="{DBE0666B-07F1-4346-B0EB-1AF14353C063}"/>
          </ac:spMkLst>
        </pc:spChg>
      </pc:sldChg>
    </pc:docChg>
  </pc:docChgLst>
  <pc:docChgLst>
    <pc:chgData name="Kal Rabb" userId="3edf06299a4717ec" providerId="LiveId" clId="{6BC79AF9-ACC2-4598-B45C-8160F26914BE}"/>
    <pc:docChg chg="custSel modSld">
      <pc:chgData name="Kal Rabb" userId="3edf06299a4717ec" providerId="LiveId" clId="{6BC79AF9-ACC2-4598-B45C-8160F26914BE}" dt="2023-07-09T21:37:06.711" v="103" actId="14100"/>
      <pc:docMkLst>
        <pc:docMk/>
      </pc:docMkLst>
      <pc:sldChg chg="modSp mod">
        <pc:chgData name="Kal Rabb" userId="3edf06299a4717ec" providerId="LiveId" clId="{6BC79AF9-ACC2-4598-B45C-8160F26914BE}" dt="2023-07-07T14:58:23.997" v="82" actId="20577"/>
        <pc:sldMkLst>
          <pc:docMk/>
          <pc:sldMk cId="3886478327" sldId="262"/>
        </pc:sldMkLst>
        <pc:spChg chg="mod">
          <ac:chgData name="Kal Rabb" userId="3edf06299a4717ec" providerId="LiveId" clId="{6BC79AF9-ACC2-4598-B45C-8160F26914BE}" dt="2023-07-07T14:58:23.997" v="82" actId="20577"/>
          <ac:spMkLst>
            <pc:docMk/>
            <pc:sldMk cId="3886478327" sldId="262"/>
            <ac:spMk id="3" creationId="{00000000-0000-0000-0000-000000000000}"/>
          </ac:spMkLst>
        </pc:spChg>
      </pc:sldChg>
      <pc:sldChg chg="mod modShow">
        <pc:chgData name="Kal Rabb" userId="3edf06299a4717ec" providerId="LiveId" clId="{6BC79AF9-ACC2-4598-B45C-8160F26914BE}" dt="2023-07-07T15:01:14.795" v="83" actId="729"/>
        <pc:sldMkLst>
          <pc:docMk/>
          <pc:sldMk cId="2762072584" sldId="270"/>
        </pc:sldMkLst>
      </pc:sldChg>
      <pc:sldChg chg="mod modShow">
        <pc:chgData name="Kal Rabb" userId="3edf06299a4717ec" providerId="LiveId" clId="{6BC79AF9-ACC2-4598-B45C-8160F26914BE}" dt="2023-07-07T15:02:01.152" v="84" actId="729"/>
        <pc:sldMkLst>
          <pc:docMk/>
          <pc:sldMk cId="1238459021" sldId="271"/>
        </pc:sldMkLst>
      </pc:sldChg>
      <pc:sldChg chg="modSp mod">
        <pc:chgData name="Kal Rabb" userId="3edf06299a4717ec" providerId="LiveId" clId="{6BC79AF9-ACC2-4598-B45C-8160F26914BE}" dt="2023-07-09T21:37:06.711" v="103" actId="14100"/>
        <pc:sldMkLst>
          <pc:docMk/>
          <pc:sldMk cId="0" sldId="304"/>
        </pc:sldMkLst>
        <pc:spChg chg="mod">
          <ac:chgData name="Kal Rabb" userId="3edf06299a4717ec" providerId="LiveId" clId="{6BC79AF9-ACC2-4598-B45C-8160F26914BE}" dt="2023-07-09T21:37:06.711" v="103" actId="14100"/>
          <ac:spMkLst>
            <pc:docMk/>
            <pc:sldMk cId="0" sldId="304"/>
            <ac:spMk id="23555" creationId="{44D5B04B-1FB4-44DD-A7A7-1909EE38D5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prototype of the</a:t>
            </a:r>
            <a:r>
              <a:rPr lang="en-US" baseline="0" dirty="0"/>
              <a:t> system built to illustrate that a new service could be interposed in the legacy workflow and enrich the content flowing into the Legacy System (Green box).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05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96913"/>
            <a:ext cx="3063875" cy="2297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system designed at PARC for Personalized Learning.  Used to discuss</a:t>
            </a:r>
            <a:r>
              <a:rPr lang="en-US" baseline="0" dirty="0"/>
              <a:t> the system with school administrators, teachers and parents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2FA1-A8F9-4A59-B139-3FDF77DBF9BF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43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detailed view that layers in where various functionality exists in the system.  The circled items are were the development team was initially focused.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DE18D-90DF-0745-A827-7F8A570CB4C6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average, what about peak load?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15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78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30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50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57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82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65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6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7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70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51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58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55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16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32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11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63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88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1987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06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4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9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4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9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Visual representation of the system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308" y="277599"/>
            <a:ext cx="4725220" cy="231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79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8E0DC-9F28-0A6B-DC17-50060A6F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Views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71C4C2-8CB6-290C-6B71-BC2F1094C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56283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/>
              <a:t>System Diagram </a:t>
            </a:r>
            <a:r>
              <a:rPr lang="en-US" dirty="0"/>
              <a:t>– Abstract description of the system whose requirements are being modeled</a:t>
            </a:r>
          </a:p>
          <a:p>
            <a:pPr lvl="2"/>
            <a:r>
              <a:rPr lang="en-US" dirty="0"/>
              <a:t>what is there &amp; how connected</a:t>
            </a:r>
          </a:p>
          <a:p>
            <a:pPr lvl="2"/>
            <a:r>
              <a:rPr lang="en-US" dirty="0"/>
              <a:t>high-level – major subsystems</a:t>
            </a:r>
          </a:p>
          <a:p>
            <a:pPr lvl="2"/>
            <a:r>
              <a:rPr lang="en-US" dirty="0"/>
              <a:t>communicate to stakeholders</a:t>
            </a:r>
          </a:p>
          <a:p>
            <a:pPr lvl="1"/>
            <a:r>
              <a:rPr lang="en-US" b="1" dirty="0"/>
              <a:t>Module View </a:t>
            </a:r>
            <a:r>
              <a:rPr lang="en-US" dirty="0"/>
              <a:t>– Structure of the code base</a:t>
            </a:r>
          </a:p>
          <a:p>
            <a:pPr lvl="2"/>
            <a:r>
              <a:rPr lang="en-US" dirty="0"/>
              <a:t>packages, classes, layers, modules</a:t>
            </a:r>
          </a:p>
          <a:p>
            <a:pPr lvl="2"/>
            <a:r>
              <a:rPr lang="en-US" dirty="0"/>
              <a:t>used by </a:t>
            </a:r>
            <a:r>
              <a:rPr lang="en-US" dirty="0" err="1"/>
              <a:t>devs</a:t>
            </a:r>
            <a:r>
              <a:rPr lang="en-US" dirty="0"/>
              <a:t> &amp; for onboarding</a:t>
            </a:r>
          </a:p>
          <a:p>
            <a:pPr lvl="1"/>
            <a:r>
              <a:rPr lang="en-US" b="1" dirty="0"/>
              <a:t>Component and Connector Views </a:t>
            </a:r>
            <a:r>
              <a:rPr lang="en-US" dirty="0"/>
              <a:t>– What exists &amp; connected in runtime</a:t>
            </a:r>
          </a:p>
          <a:p>
            <a:pPr lvl="2"/>
            <a:r>
              <a:rPr lang="en-US" dirty="0"/>
              <a:t>e.g., REST calls, event buses, data streams</a:t>
            </a:r>
          </a:p>
          <a:p>
            <a:pPr lvl="2"/>
            <a:r>
              <a:rPr lang="en-US" dirty="0"/>
              <a:t>NOT sequence of events</a:t>
            </a:r>
          </a:p>
          <a:p>
            <a:pPr lvl="2"/>
            <a:r>
              <a:rPr lang="en-US" dirty="0"/>
              <a:t>runtime as a static picture</a:t>
            </a:r>
          </a:p>
          <a:p>
            <a:pPr lvl="1"/>
            <a:r>
              <a:rPr lang="en-US" b="1" dirty="0"/>
              <a:t>Allocation Views </a:t>
            </a:r>
            <a:r>
              <a:rPr lang="en-US" dirty="0"/>
              <a:t>– Software to environment mapping</a:t>
            </a:r>
          </a:p>
          <a:p>
            <a:pPr lvl="2"/>
            <a:r>
              <a:rPr lang="en-US" dirty="0"/>
              <a:t>e.g., microservice -&gt; docker -&gt; k8s -&gt; set of nodes -&gt; AWS</a:t>
            </a:r>
          </a:p>
          <a:p>
            <a:pPr lvl="2"/>
            <a:r>
              <a:rPr lang="en-US" dirty="0"/>
              <a:t>e.g., endpoint handler -&gt; Lambda function -&gt; AWS</a:t>
            </a:r>
          </a:p>
          <a:p>
            <a:pPr lvl="2"/>
            <a:r>
              <a:rPr lang="en-US" dirty="0"/>
              <a:t>e.g., mobile app -&gt; phone / smart tv / browser</a:t>
            </a:r>
          </a:p>
        </p:txBody>
      </p:sp>
    </p:spTree>
    <p:extLst>
      <p:ext uri="{BB962C8B-B14F-4D97-AF65-F5344CB8AC3E}">
        <p14:creationId xmlns:p14="http://schemas.microsoft.com/office/powerpoint/2010/main" val="185529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FEE7C-BFB8-2601-4418-1415CCEC8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480A2B-CEB9-A8D4-36FD-D1270520E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Views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68F644-FA7F-F59E-B77F-9E031701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3" y="1845734"/>
            <a:ext cx="8915400" cy="402336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Quality Views </a:t>
            </a:r>
            <a:r>
              <a:rPr lang="en-US" dirty="0"/>
              <a:t>– Extracted relevant pieces of structural views and packaging them together</a:t>
            </a:r>
          </a:p>
          <a:p>
            <a:pPr lvl="2"/>
            <a:r>
              <a:rPr lang="en-US" dirty="0"/>
              <a:t>e.g., security view – how auth handled &amp; how data is protected</a:t>
            </a:r>
          </a:p>
          <a:p>
            <a:pPr lvl="2"/>
            <a:r>
              <a:rPr lang="en-US" dirty="0"/>
              <a:t>e.g., performance view – data flows, caching, bottlenecks</a:t>
            </a:r>
          </a:p>
          <a:p>
            <a:pPr lvl="2"/>
            <a:r>
              <a:rPr lang="en-US" dirty="0"/>
              <a:t>e.g., availability view – redundancy, failover, clusters</a:t>
            </a:r>
          </a:p>
          <a:p>
            <a:pPr lvl="1"/>
            <a:r>
              <a:rPr lang="en-US" b="1" dirty="0"/>
              <a:t>Behavior Views </a:t>
            </a:r>
            <a:r>
              <a:rPr lang="en-US" dirty="0"/>
              <a:t>– Interactions between components when the system is a specific state</a:t>
            </a:r>
          </a:p>
          <a:p>
            <a:pPr lvl="2"/>
            <a:r>
              <a:rPr lang="en-US" dirty="0"/>
              <a:t>sequence of events for a specific case</a:t>
            </a:r>
          </a:p>
          <a:p>
            <a:pPr lvl="2"/>
            <a:r>
              <a:rPr lang="en-US" dirty="0"/>
              <a:t>sequence diagrams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create custom views</a:t>
            </a:r>
          </a:p>
          <a:p>
            <a:pPr lvl="2"/>
            <a:r>
              <a:rPr lang="en-US" dirty="0"/>
              <a:t>depends on a system / people / situation / needs</a:t>
            </a:r>
          </a:p>
          <a:p>
            <a:pPr lvl="2"/>
            <a:r>
              <a:rPr lang="en-US" dirty="0"/>
              <a:t>e.g., asked for a PII data flow specifically</a:t>
            </a:r>
          </a:p>
        </p:txBody>
      </p:sp>
    </p:spTree>
    <p:extLst>
      <p:ext uri="{BB962C8B-B14F-4D97-AF65-F5344CB8AC3E}">
        <p14:creationId xmlns:p14="http://schemas.microsoft.com/office/powerpoint/2010/main" val="1292766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A64920D-644C-8668-3EBE-06E97318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Which Views?  The Ones You Need!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37B400A-D752-811E-8E01-141EABAA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2"/>
            <a:ext cx="7635241" cy="4725664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You don’t need every possible / listed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Tool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900" dirty="0"/>
              <a:t>use to solve problems &amp; communicate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900" dirty="0"/>
              <a:t>not because “it must be done”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900" dirty="0"/>
              <a:t>e.g., plumbing diagram for a tree house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 dirty="0"/>
              <a:t>Different views </a:t>
            </a:r>
            <a:r>
              <a:rPr lang="en-US" altLang="en-US" dirty="0"/>
              <a:t>support </a:t>
            </a:r>
            <a:r>
              <a:rPr lang="en-US" altLang="en-US" b="1" dirty="0"/>
              <a:t>different goals and 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depends on stakeholders / needs / documentation use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onboarding -&gt; module 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 err="1"/>
              <a:t>devops</a:t>
            </a:r>
            <a:r>
              <a:rPr lang="en-US" altLang="en-US" dirty="0"/>
              <a:t> -&gt; allocation 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executives -&gt; system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Trade-off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Benefit – clear communications, less errors, better analysis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Cost – efforts &amp; time to create &amp; maintain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often not having &gt; outdated</a:t>
            </a:r>
          </a:p>
          <a:p>
            <a:r>
              <a:rPr lang="en-US" altLang="en-US" dirty="0"/>
              <a:t>At least component and connector view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65006"/>
          </a:xfrm>
        </p:spPr>
        <p:txBody>
          <a:bodyPr>
            <a:normAutofit/>
          </a:bodyPr>
          <a:lstStyle/>
          <a:p>
            <a:pPr marL="292608" lvl="1">
              <a:buNone/>
            </a:pPr>
            <a:r>
              <a:rPr lang="en-US" sz="2400" dirty="0"/>
              <a:t>Abstract Description of the system</a:t>
            </a:r>
          </a:p>
          <a:p>
            <a:pPr marL="452628" lvl="1" indent="-342900"/>
            <a:r>
              <a:rPr lang="en-US" dirty="0"/>
              <a:t>High-level abstraction / model</a:t>
            </a:r>
          </a:p>
          <a:p>
            <a:r>
              <a:rPr lang="en-US" sz="2800" dirty="0"/>
              <a:t>Components of a System Diagram:</a:t>
            </a:r>
          </a:p>
          <a:p>
            <a:pPr lvl="1"/>
            <a:r>
              <a:rPr lang="en-US" sz="2400" dirty="0"/>
              <a:t>Boundaries of the system</a:t>
            </a:r>
          </a:p>
          <a:p>
            <a:pPr lvl="2"/>
            <a:r>
              <a:rPr lang="en-US" sz="1800" dirty="0"/>
              <a:t>what is within &amp; outside</a:t>
            </a:r>
          </a:p>
          <a:p>
            <a:pPr lvl="2"/>
            <a:r>
              <a:rPr lang="en-US" sz="1800" dirty="0"/>
              <a:t>e.g., credit bureau is outside (still be shown)</a:t>
            </a:r>
          </a:p>
          <a:p>
            <a:pPr lvl="2"/>
            <a:r>
              <a:rPr lang="en-US" sz="1800" dirty="0"/>
              <a:t>avoid scope creep</a:t>
            </a:r>
          </a:p>
          <a:p>
            <a:pPr lvl="1"/>
            <a:r>
              <a:rPr lang="en-US" sz="2400" dirty="0"/>
              <a:t>Inputs to and outputs from the system</a:t>
            </a:r>
          </a:p>
          <a:p>
            <a:pPr lvl="2"/>
            <a:r>
              <a:rPr lang="en-US" sz="1800" dirty="0"/>
              <a:t>Inputs – requests, user actions, data streams, </a:t>
            </a:r>
            <a:r>
              <a:rPr lang="en-US" sz="1800" dirty="0" err="1"/>
              <a:t>etc</a:t>
            </a:r>
            <a:endParaRPr lang="en-US" sz="1800" dirty="0"/>
          </a:p>
          <a:p>
            <a:pPr lvl="3"/>
            <a:r>
              <a:rPr lang="en-US" sz="1800" dirty="0"/>
              <a:t>e.g., PIN entry, withdrawal request</a:t>
            </a:r>
          </a:p>
          <a:p>
            <a:pPr lvl="2"/>
            <a:r>
              <a:rPr lang="en-US" sz="1800" dirty="0"/>
              <a:t>Outputs – produced value / results</a:t>
            </a:r>
          </a:p>
          <a:p>
            <a:pPr lvl="3"/>
            <a:r>
              <a:rPr lang="en-US" sz="1800" dirty="0"/>
              <a:t>e.g., cash, receipt, account balance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886478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EE79A-0E4F-19F0-07B6-A25499250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B392-1C47-80F9-96FF-4BAFC9B7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2A3B9-9C89-EAEF-FC41-9E24B7BB5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86101"/>
          </a:xfrm>
        </p:spPr>
        <p:txBody>
          <a:bodyPr>
            <a:normAutofit/>
          </a:bodyPr>
          <a:lstStyle/>
          <a:p>
            <a:pPr marL="292608" lvl="1">
              <a:buNone/>
            </a:pPr>
            <a:r>
              <a:rPr lang="en-US" sz="2400" dirty="0"/>
              <a:t>Abstract Description of the system</a:t>
            </a:r>
          </a:p>
          <a:p>
            <a:pPr marL="452628" lvl="1" indent="-342900"/>
            <a:r>
              <a:rPr lang="en-US" dirty="0"/>
              <a:t>High-level abstraction / model</a:t>
            </a:r>
          </a:p>
          <a:p>
            <a:r>
              <a:rPr lang="en-US" sz="2800" dirty="0"/>
              <a:t>Components of a System Diagram:</a:t>
            </a:r>
          </a:p>
          <a:p>
            <a:pPr lvl="1"/>
            <a:r>
              <a:rPr lang="en-US" sz="2400" dirty="0"/>
              <a:t>Subsystems of the system</a:t>
            </a:r>
          </a:p>
          <a:p>
            <a:pPr lvl="2"/>
            <a:r>
              <a:rPr lang="en-US" sz="1800" dirty="0"/>
              <a:t>major parts</a:t>
            </a:r>
          </a:p>
          <a:p>
            <a:pPr lvl="2"/>
            <a:r>
              <a:rPr lang="en-US" sz="1800" dirty="0"/>
              <a:t>e.g., video processing, ordering, payment</a:t>
            </a:r>
          </a:p>
          <a:p>
            <a:pPr lvl="1"/>
            <a:r>
              <a:rPr lang="en-US" sz="2400" dirty="0"/>
              <a:t>Interfaces between the subsystems</a:t>
            </a:r>
          </a:p>
          <a:p>
            <a:pPr lvl="2"/>
            <a:r>
              <a:rPr lang="en-US" sz="1800" dirty="0"/>
              <a:t>how subsystems communicate</a:t>
            </a:r>
          </a:p>
          <a:p>
            <a:pPr lvl="3"/>
            <a:r>
              <a:rPr lang="en-US" sz="1800" dirty="0"/>
              <a:t>e.g., ordering interacts with payment, triggers shipping</a:t>
            </a:r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Describes high-level design decisions</a:t>
            </a:r>
          </a:p>
        </p:txBody>
      </p:sp>
    </p:spTree>
    <p:extLst>
      <p:ext uri="{BB962C8B-B14F-4D97-AF65-F5344CB8AC3E}">
        <p14:creationId xmlns:p14="http://schemas.microsoft.com/office/powerpoint/2010/main" val="1946785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System Diagram?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Stakeholders – engineers, managers, QA, customer, </a:t>
            </a:r>
            <a:r>
              <a:rPr lang="en-US" sz="2400" dirty="0" err="1"/>
              <a:t>etc</a:t>
            </a:r>
            <a:endParaRPr lang="en-US" sz="2400" dirty="0"/>
          </a:p>
          <a:p>
            <a:pPr lvl="2"/>
            <a:r>
              <a:rPr lang="en-US" sz="1800" b="1" dirty="0"/>
              <a:t>very</a:t>
            </a:r>
            <a:r>
              <a:rPr lang="en-US" sz="1800" dirty="0"/>
              <a:t> different</a:t>
            </a:r>
          </a:p>
          <a:p>
            <a:pPr lvl="3"/>
            <a:r>
              <a:rPr lang="en-US" sz="1800" dirty="0"/>
              <a:t>background</a:t>
            </a:r>
          </a:p>
          <a:p>
            <a:pPr lvl="3"/>
            <a:r>
              <a:rPr lang="en-US" sz="1800" dirty="0"/>
              <a:t>interests</a:t>
            </a:r>
          </a:p>
          <a:p>
            <a:pPr lvl="3"/>
            <a:r>
              <a:rPr lang="en-US" sz="1800" dirty="0"/>
              <a:t>vocabularies</a:t>
            </a:r>
          </a:p>
          <a:p>
            <a:pPr lvl="2"/>
            <a:r>
              <a:rPr lang="en-US" sz="1800" dirty="0"/>
              <a:t>SD - simple visual language, simple entities</a:t>
            </a:r>
          </a:p>
          <a:p>
            <a:pPr lvl="1"/>
            <a:r>
              <a:rPr lang="en-US" sz="2400" dirty="0"/>
              <a:t>SD use cases:</a:t>
            </a:r>
          </a:p>
          <a:p>
            <a:pPr lvl="2"/>
            <a:r>
              <a:rPr lang="en-US" sz="2000" dirty="0"/>
              <a:t>Explain requirements (ties to the arch) to stakeholders</a:t>
            </a:r>
          </a:p>
          <a:p>
            <a:pPr lvl="3"/>
            <a:r>
              <a:rPr lang="en-US" sz="1800" dirty="0"/>
              <a:t>e.g., “support 3</a:t>
            </a:r>
            <a:r>
              <a:rPr lang="en-US" sz="1800" baseline="30000" dirty="0"/>
              <a:t>rd</a:t>
            </a:r>
            <a:r>
              <a:rPr lang="en-US" sz="1800" dirty="0"/>
              <a:t>-party payment providers”</a:t>
            </a:r>
          </a:p>
          <a:p>
            <a:pPr lvl="4"/>
            <a:r>
              <a:rPr lang="en-US" sz="1800" dirty="0"/>
              <a:t>diagram: mobile app -&gt; payment gateway -&gt; bank APIs</a:t>
            </a:r>
          </a:p>
        </p:txBody>
      </p:sp>
    </p:spTree>
    <p:extLst>
      <p:ext uri="{BB962C8B-B14F-4D97-AF65-F5344CB8AC3E}">
        <p14:creationId xmlns:p14="http://schemas.microsoft.com/office/powerpoint/2010/main" val="109783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F554E-0355-69A9-7B59-4FB8FB884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87FDE-50CD-3E0D-9DAB-2D0E8A28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System Diagram?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23C07-A8E1-1A4E-BDC0-4DE665705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95431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SD use cases:</a:t>
            </a:r>
          </a:p>
          <a:p>
            <a:pPr lvl="2"/>
            <a:r>
              <a:rPr lang="en-US" sz="2000" dirty="0"/>
              <a:t>Design discussion among engineers</a:t>
            </a:r>
          </a:p>
          <a:p>
            <a:pPr lvl="3"/>
            <a:r>
              <a:rPr lang="en-US" sz="1800" dirty="0"/>
              <a:t>2 competing complex solutions</a:t>
            </a:r>
          </a:p>
          <a:p>
            <a:pPr lvl="3"/>
            <a:r>
              <a:rPr lang="en-US" sz="1800" dirty="0"/>
              <a:t>hard to explain</a:t>
            </a:r>
          </a:p>
          <a:p>
            <a:pPr lvl="3"/>
            <a:r>
              <a:rPr lang="en-US" sz="1800" dirty="0"/>
              <a:t>easy to perceive visually</a:t>
            </a:r>
          </a:p>
          <a:p>
            <a:pPr lvl="3"/>
            <a:r>
              <a:rPr lang="en-US" sz="1800" dirty="0"/>
              <a:t>avoid misunderstandings</a:t>
            </a:r>
          </a:p>
          <a:p>
            <a:pPr lvl="2"/>
            <a:r>
              <a:rPr lang="en-US" sz="2000" dirty="0"/>
              <a:t>Document the system for implementation</a:t>
            </a:r>
          </a:p>
          <a:p>
            <a:pPr lvl="3"/>
            <a:r>
              <a:rPr lang="en-US" sz="1800" dirty="0"/>
              <a:t>guidelines / reference / documentation</a:t>
            </a:r>
          </a:p>
          <a:p>
            <a:pPr lvl="3"/>
            <a:r>
              <a:rPr lang="en-US" sz="1800" dirty="0"/>
              <a:t>how the system should be implemented</a:t>
            </a:r>
            <a:endParaRPr lang="en-US" sz="2000" dirty="0"/>
          </a:p>
          <a:p>
            <a:pPr lvl="2"/>
            <a:r>
              <a:rPr lang="en-US" sz="2000" dirty="0"/>
              <a:t>Show the architecture in any other case</a:t>
            </a:r>
          </a:p>
          <a:p>
            <a:pPr lvl="3"/>
            <a:r>
              <a:rPr lang="en-US" sz="1800" dirty="0"/>
              <a:t>e.g., investor want to understand / audit</a:t>
            </a:r>
          </a:p>
          <a:p>
            <a:pPr lvl="3"/>
            <a:endParaRPr lang="en-US" sz="1800" dirty="0"/>
          </a:p>
          <a:p>
            <a:pPr lvl="1"/>
            <a:r>
              <a:rPr lang="en-US" sz="2200" dirty="0"/>
              <a:t>Need to maintain!</a:t>
            </a:r>
          </a:p>
        </p:txBody>
      </p:sp>
    </p:spTree>
    <p:extLst>
      <p:ext uri="{BB962C8B-B14F-4D97-AF65-F5344CB8AC3E}">
        <p14:creationId xmlns:p14="http://schemas.microsoft.com/office/powerpoint/2010/main" val="3149129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1943-CCDB-4DC1-991E-53E3F96D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System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D4A85-E705-45F6-BE51-C801797BB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330" y="1845733"/>
            <a:ext cx="4416950" cy="43662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System Diagrams are variable in their view of the system</a:t>
            </a:r>
          </a:p>
          <a:p>
            <a:r>
              <a:rPr lang="en-US" dirty="0"/>
              <a:t>A system diagram can show / emphasize</a:t>
            </a:r>
          </a:p>
          <a:p>
            <a:r>
              <a:rPr lang="en-US" dirty="0"/>
              <a:t>- Components</a:t>
            </a:r>
          </a:p>
          <a:p>
            <a:pPr lvl="1"/>
            <a:r>
              <a:rPr lang="en-US" dirty="0"/>
              <a:t>subsystems &amp; how grouped</a:t>
            </a:r>
          </a:p>
          <a:p>
            <a:pPr lvl="1"/>
            <a:r>
              <a:rPr lang="en-US" dirty="0"/>
              <a:t>Q: what are the main parts?</a:t>
            </a:r>
          </a:p>
          <a:p>
            <a:pPr lvl="1"/>
            <a:r>
              <a:rPr lang="en-US" dirty="0"/>
              <a:t>e.g., map subsystems on departments</a:t>
            </a:r>
          </a:p>
          <a:p>
            <a:r>
              <a:rPr lang="en-US" dirty="0"/>
              <a:t>- Interactions</a:t>
            </a:r>
          </a:p>
          <a:p>
            <a:pPr lvl="1"/>
            <a:r>
              <a:rPr lang="en-US" dirty="0"/>
              <a:t>connections among subsystems</a:t>
            </a:r>
          </a:p>
          <a:p>
            <a:pPr lvl="1"/>
            <a:r>
              <a:rPr lang="en-US" dirty="0"/>
              <a:t>Q: how do parts communicate?</a:t>
            </a:r>
          </a:p>
          <a:p>
            <a:r>
              <a:rPr lang="en-US" dirty="0"/>
              <a:t>- Boundaries</a:t>
            </a:r>
          </a:p>
          <a:p>
            <a:r>
              <a:rPr lang="en-US" dirty="0"/>
              <a:t>-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4B0C6-7433-4915-849B-7B0C00469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4251960" cy="4366221"/>
          </a:xfrm>
        </p:spPr>
        <p:txBody>
          <a:bodyPr>
            <a:normAutofit lnSpcReduction="10000"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What question do you answer?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Defines included information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Big blocks</a:t>
            </a:r>
          </a:p>
          <a:p>
            <a:pPr marL="704088" lvl="2" indent="-228600">
              <a:buFont typeface="Arial" panose="020B0604020202020204" pitchFamily="34" charset="0"/>
              <a:buChar char="•"/>
            </a:pPr>
            <a:r>
              <a:rPr lang="en-US" dirty="0"/>
              <a:t>Very high level for C-management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APIs</a:t>
            </a:r>
          </a:p>
          <a:p>
            <a:pPr marL="704088" lvl="2" indent="-228600">
              <a:buFont typeface="Arial" panose="020B0604020202020204" pitchFamily="34" charset="0"/>
              <a:buChar char="•"/>
            </a:pPr>
            <a:r>
              <a:rPr lang="en-US" dirty="0"/>
              <a:t>Integration points for </a:t>
            </a:r>
            <a:r>
              <a:rPr lang="en-US" dirty="0" err="1"/>
              <a:t>devs</a:t>
            </a:r>
            <a:endParaRPr lang="en-US" dirty="0"/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Physical assets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Data or communications</a:t>
            </a:r>
          </a:p>
          <a:p>
            <a:pPr marL="704088" lvl="2" indent="-228600">
              <a:buFont typeface="Arial" panose="020B0604020202020204" pitchFamily="34" charset="0"/>
              <a:buChar char="•"/>
            </a:pPr>
            <a:r>
              <a:rPr lang="en-US" dirty="0"/>
              <a:t>Information flow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Then select HOW you will show it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Components &amp; Interactions tend to be the most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89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Toaster System Diagram: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08" y="2018122"/>
            <a:ext cx="8572500" cy="4095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94197" y="6415930"/>
            <a:ext cx="8419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https://deseng.ryerson.ca/dokuwiki/_detail/design:toasterarchitecture.jpg?id=design%3Asystem_diagram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951" y="406599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Inputs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1178" y="4187575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Outputs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7834" y="458921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System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8005" y="5259211"/>
            <a:ext cx="248634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Where’s the WIFI connection?</a:t>
            </a:r>
          </a:p>
        </p:txBody>
      </p:sp>
    </p:spTree>
    <p:extLst>
      <p:ext uri="{BB962C8B-B14F-4D97-AF65-F5344CB8AC3E}">
        <p14:creationId xmlns:p14="http://schemas.microsoft.com/office/powerpoint/2010/main" val="37415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825"/>
            <a:ext cx="7543800" cy="1450975"/>
          </a:xfrm>
        </p:spPr>
        <p:txBody>
          <a:bodyPr/>
          <a:lstStyle/>
          <a:p>
            <a:r>
              <a:rPr lang="en-US" dirty="0"/>
              <a:t>Onboarding System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12" y="349321"/>
            <a:ext cx="8174839" cy="640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8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953293" cy="423701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400" dirty="0"/>
              <a:t>Architecture – abstraction</a:t>
            </a:r>
          </a:p>
          <a:p>
            <a:pPr lvl="2"/>
            <a:r>
              <a:rPr lang="en-US" sz="2000" dirty="0"/>
              <a:t>highlight important</a:t>
            </a:r>
          </a:p>
          <a:p>
            <a:pPr lvl="2"/>
            <a:r>
              <a:rPr lang="en-US" sz="2000" dirty="0"/>
              <a:t>hide details</a:t>
            </a:r>
          </a:p>
          <a:p>
            <a:pPr lvl="2"/>
            <a:r>
              <a:rPr lang="en-US" sz="2000" dirty="0"/>
              <a:t>e.g., subway map</a:t>
            </a:r>
          </a:p>
          <a:p>
            <a:pPr lvl="3"/>
            <a:r>
              <a:rPr lang="en-US" sz="2000" dirty="0"/>
              <a:t>does </a:t>
            </a:r>
            <a:r>
              <a:rPr lang="en-US" sz="2000" b="1" dirty="0"/>
              <a:t>not</a:t>
            </a:r>
            <a:r>
              <a:rPr lang="en-US" sz="2000" dirty="0"/>
              <a:t> show building &amp; streets</a:t>
            </a:r>
          </a:p>
          <a:p>
            <a:pPr lvl="3"/>
            <a:r>
              <a:rPr lang="en-US" sz="2000" dirty="0"/>
              <a:t>distorts geography / positioning/ distance</a:t>
            </a:r>
          </a:p>
          <a:p>
            <a:pPr lvl="3"/>
            <a:r>
              <a:rPr lang="en-US" sz="2000" dirty="0"/>
              <a:t>only stations &amp; lines =&gt; easy to understand </a:t>
            </a:r>
            <a:r>
              <a:rPr lang="en-US" sz="2000" b="1" dirty="0"/>
              <a:t>important</a:t>
            </a:r>
            <a:r>
              <a:rPr lang="en-US" sz="2000" dirty="0"/>
              <a:t> things</a:t>
            </a:r>
          </a:p>
          <a:p>
            <a:pPr lvl="4"/>
            <a:r>
              <a:rPr lang="en-US" sz="2000" dirty="0"/>
              <a:t>main goal – navigation</a:t>
            </a:r>
          </a:p>
          <a:p>
            <a:pPr lvl="5"/>
            <a:r>
              <a:rPr lang="en-US" sz="2000" dirty="0"/>
              <a:t>how to get from A to B</a:t>
            </a:r>
          </a:p>
          <a:p>
            <a:pPr lvl="1"/>
            <a:r>
              <a:rPr lang="en-US" sz="2400" dirty="0"/>
              <a:t>Expressed by a model</a:t>
            </a:r>
          </a:p>
          <a:p>
            <a:pPr lvl="1"/>
            <a:r>
              <a:rPr lang="en-US" sz="2400" dirty="0"/>
              <a:t>Model - description without details</a:t>
            </a:r>
          </a:p>
          <a:p>
            <a:pPr lvl="2"/>
            <a:r>
              <a:rPr lang="en-US" sz="2000" dirty="0"/>
              <a:t>systematically removed on purpose</a:t>
            </a:r>
          </a:p>
          <a:p>
            <a:pPr lvl="2"/>
            <a:r>
              <a:rPr lang="en-US" sz="2000" dirty="0"/>
              <a:t>intentional simplification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1980112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CA00011-FFE2-60EA-2224-A3C4310BC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Allocation View Example</a:t>
            </a:r>
          </a:p>
        </p:txBody>
      </p:sp>
      <p:pic>
        <p:nvPicPr>
          <p:cNvPr id="22531" name="Picture 2" descr="http://www.jot.fm/issues/issue_2007_08/article1/images/figure3.gif">
            <a:extLst>
              <a:ext uri="{FF2B5EF4-FFF2-40B4-BE49-F238E27FC236}">
                <a16:creationId xmlns:a16="http://schemas.microsoft.com/office/drawing/2014/main" id="{EAA1BADD-4F09-2757-E57D-7EF39024C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330" y="2078990"/>
            <a:ext cx="3951288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1">
            <a:extLst>
              <a:ext uri="{FF2B5EF4-FFF2-40B4-BE49-F238E27FC236}">
                <a16:creationId xmlns:a16="http://schemas.microsoft.com/office/drawing/2014/main" id="{CF15C95A-4642-B319-BC4D-8D018D1D5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1240"/>
            <a:ext cx="4791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EB2374D-2E15-BC1C-6997-4AD6ADC6D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Allocation View</a:t>
            </a:r>
            <a:br>
              <a:rPr lang="en-US" altLang="en-US" dirty="0"/>
            </a:br>
            <a:r>
              <a:rPr lang="en-US" altLang="en-US" sz="2400" dirty="0"/>
              <a:t>UML Deployment Diagram Example</a:t>
            </a:r>
          </a:p>
        </p:txBody>
      </p:sp>
      <p:pic>
        <p:nvPicPr>
          <p:cNvPr id="38915" name="Picture 4" descr="Specification level deployment diagram - web application deployed to Tomcat JSP server and database schemas - to database system.">
            <a:extLst>
              <a:ext uri="{FF2B5EF4-FFF2-40B4-BE49-F238E27FC236}">
                <a16:creationId xmlns:a16="http://schemas.microsoft.com/office/drawing/2014/main" id="{FAAB33A9-2D6D-6FA2-0F78-BBB0B339A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07" y="1907079"/>
            <a:ext cx="7730508" cy="426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D017270-B54E-8F33-D31F-E8318CA9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Usage of Allocation Views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44D5B04B-1FB4-44DD-A7A7-1909EE38D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17" y="1845734"/>
            <a:ext cx="8636854" cy="4455676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Without:</a:t>
            </a:r>
          </a:p>
          <a:p>
            <a:pPr lvl="1"/>
            <a:r>
              <a:rPr lang="en-US" altLang="en-US" dirty="0"/>
              <a:t>what software exists</a:t>
            </a:r>
          </a:p>
          <a:p>
            <a:pPr lvl="1"/>
            <a:r>
              <a:rPr lang="en-US" altLang="en-US" dirty="0"/>
              <a:t>not where it runs</a:t>
            </a:r>
          </a:p>
          <a:p>
            <a:pPr lvl="1"/>
            <a:r>
              <a:rPr lang="en-US" altLang="en-US" dirty="0"/>
              <a:t>not how it is delivered</a:t>
            </a:r>
          </a:p>
          <a:p>
            <a:r>
              <a:rPr lang="en-US" altLang="en-US" dirty="0"/>
              <a:t>Helps to understand</a:t>
            </a:r>
          </a:p>
          <a:p>
            <a:pPr lvl="1"/>
            <a:r>
              <a:rPr lang="en-US" altLang="en-US" dirty="0"/>
              <a:t>what hardware and software is needed</a:t>
            </a:r>
          </a:p>
          <a:p>
            <a:pPr lvl="2"/>
            <a:r>
              <a:rPr lang="en-US" altLang="en-US" dirty="0"/>
              <a:t>servers, cloud instances</a:t>
            </a:r>
          </a:p>
          <a:p>
            <a:pPr lvl="1"/>
            <a:r>
              <a:rPr lang="en-US" altLang="en-US" dirty="0"/>
              <a:t>where should be placed</a:t>
            </a:r>
          </a:p>
          <a:p>
            <a:pPr lvl="2"/>
            <a:r>
              <a:rPr lang="en-US" altLang="en-US" dirty="0"/>
              <a:t>cloud vs on-premise</a:t>
            </a:r>
          </a:p>
          <a:p>
            <a:pPr lvl="2"/>
            <a:r>
              <a:rPr lang="en-US" altLang="en-US" dirty="0"/>
              <a:t>ML model – local (latency) vs cloud GPU (performance) vs availability (nowhere to place)</a:t>
            </a:r>
          </a:p>
          <a:p>
            <a:pPr lvl="1"/>
            <a:r>
              <a:rPr lang="en-US" altLang="en-US" dirty="0"/>
              <a:t>distribute maintenance across teams</a:t>
            </a:r>
          </a:p>
          <a:p>
            <a:pPr lvl="2"/>
            <a:r>
              <a:rPr lang="en-US" altLang="en-US" dirty="0"/>
              <a:t>defined responsibility</a:t>
            </a:r>
          </a:p>
          <a:p>
            <a:pPr lvl="1"/>
            <a:r>
              <a:rPr lang="en-US" altLang="en-US" dirty="0"/>
              <a:t>how to setup CI/CD</a:t>
            </a:r>
          </a:p>
          <a:p>
            <a:pPr lvl="2"/>
            <a:r>
              <a:rPr lang="en-US" altLang="en-US" dirty="0"/>
              <a:t>builds, integration testing, version control,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2"/>
            <a:r>
              <a:rPr lang="en-US" altLang="en-US" dirty="0"/>
              <a:t>local service vs k8s in cloud – different processes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D1FD6-C76A-204B-8BC0-362E79A3F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24D9546-BBEA-58DB-CC64-D54A8545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Usage of Allocation Views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0E278C87-2786-B48C-4F94-91422463F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17" y="1845733"/>
            <a:ext cx="8830374" cy="434759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Elements</a:t>
            </a:r>
          </a:p>
          <a:p>
            <a:pPr lvl="1">
              <a:defRPr/>
            </a:pPr>
            <a:r>
              <a:rPr lang="en-US" dirty="0"/>
              <a:t>Software element</a:t>
            </a:r>
          </a:p>
          <a:p>
            <a:pPr lvl="2">
              <a:defRPr/>
            </a:pPr>
            <a:r>
              <a:rPr lang="en-US" sz="1800" dirty="0"/>
              <a:t>logical modules – processes, services, packages</a:t>
            </a:r>
          </a:p>
          <a:p>
            <a:pPr lvl="1">
              <a:defRPr/>
            </a:pPr>
            <a:r>
              <a:rPr lang="en-US" dirty="0"/>
              <a:t>Environmental element</a:t>
            </a:r>
          </a:p>
          <a:p>
            <a:pPr lvl="2">
              <a:defRPr/>
            </a:pPr>
            <a:r>
              <a:rPr lang="en-US" sz="1800" dirty="0"/>
              <a:t>execution - hardware, runtime operation</a:t>
            </a:r>
          </a:p>
          <a:p>
            <a:pPr lvl="2">
              <a:defRPr/>
            </a:pPr>
            <a:r>
              <a:rPr lang="en-US" sz="1800" dirty="0"/>
              <a:t>development - file structure, deployment, development organization</a:t>
            </a:r>
          </a:p>
          <a:p>
            <a:pPr lvl="2">
              <a:defRPr/>
            </a:pPr>
            <a:r>
              <a:rPr lang="en-US" sz="1800" dirty="0"/>
              <a:t>properties of an env</a:t>
            </a:r>
          </a:p>
          <a:p>
            <a:pPr lvl="3">
              <a:defRPr/>
            </a:pPr>
            <a:r>
              <a:rPr lang="en-US" sz="1800" dirty="0"/>
              <a:t>e.g., network bandwidth, CPU performance, </a:t>
            </a:r>
            <a:r>
              <a:rPr lang="en-US" sz="1800" dirty="0" err="1"/>
              <a:t>etc</a:t>
            </a:r>
            <a:endParaRPr lang="en-US" sz="1800" dirty="0"/>
          </a:p>
          <a:p>
            <a:pPr lvl="4">
              <a:defRPr/>
            </a:pPr>
            <a:r>
              <a:rPr lang="en-US" sz="1800" dirty="0"/>
              <a:t>bandwidth defines video streaming quality</a:t>
            </a:r>
          </a:p>
          <a:p>
            <a:pPr>
              <a:defRPr/>
            </a:pPr>
            <a:r>
              <a:rPr lang="en-US" dirty="0"/>
              <a:t>Relations</a:t>
            </a:r>
          </a:p>
          <a:p>
            <a:pPr lvl="1">
              <a:defRPr/>
            </a:pPr>
            <a:r>
              <a:rPr lang="en-US" dirty="0"/>
              <a:t>Software element (logical) is mapped (allocated to) an environmental element (physical)</a:t>
            </a:r>
          </a:p>
          <a:p>
            <a:pPr lvl="1">
              <a:defRPr/>
            </a:pPr>
            <a:r>
              <a:rPr lang="en-US" dirty="0"/>
              <a:t>Static or dynamic</a:t>
            </a:r>
          </a:p>
          <a:p>
            <a:pPr lvl="2">
              <a:defRPr/>
            </a:pPr>
            <a:r>
              <a:rPr lang="en-US" dirty="0"/>
              <a:t>Static – always the same env element</a:t>
            </a:r>
          </a:p>
          <a:p>
            <a:pPr lvl="2">
              <a:defRPr/>
            </a:pPr>
            <a:r>
              <a:rPr lang="en-US" dirty="0"/>
              <a:t>Dynamic – vary (e.g., autoscaling – new containers / nodes)</a:t>
            </a:r>
          </a:p>
        </p:txBody>
      </p:sp>
    </p:spTree>
    <p:extLst>
      <p:ext uri="{BB962C8B-B14F-4D97-AF65-F5344CB8AC3E}">
        <p14:creationId xmlns:p14="http://schemas.microsoft.com/office/powerpoint/2010/main" val="848296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9514" y="413853"/>
            <a:ext cx="8664486" cy="1063006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 Learning Pathways: Systems View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48" y="1661009"/>
            <a:ext cx="9086618" cy="473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/>
          <a:lstStyle/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72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218750" y="1091726"/>
            <a:ext cx="1191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Performance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97252"/>
            <a:ext cx="8191259" cy="805400"/>
          </a:xfrm>
        </p:spPr>
        <p:txBody>
          <a:bodyPr>
            <a:normAutofit/>
          </a:bodyPr>
          <a:lstStyle/>
          <a:p>
            <a:r>
              <a:rPr lang="en-US" sz="3200" dirty="0"/>
              <a:t>Unit of study as a context for prototyping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3079220" y="1844117"/>
            <a:ext cx="1042146" cy="94129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Instruct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5" name="Flowchart: Preparation 4"/>
          <p:cNvSpPr/>
          <p:nvPr/>
        </p:nvSpPr>
        <p:spPr>
          <a:xfrm>
            <a:off x="1155845" y="1844115"/>
            <a:ext cx="1331259" cy="941295"/>
          </a:xfrm>
          <a:prstGeom prst="flowChartPreparation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4553944" y="1634494"/>
            <a:ext cx="1071284" cy="1383369"/>
          </a:xfrm>
          <a:prstGeom prst="flowChartProcess">
            <a:avLst/>
          </a:prstGeom>
          <a:noFill/>
          <a:ln w="19050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6024128" y="1964150"/>
            <a:ext cx="1047485" cy="695097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Evaluate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5018" y="2045985"/>
            <a:ext cx="12841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Plan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>
            <a:off x="2487104" y="2314763"/>
            <a:ext cx="592116" cy="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121368" y="2160866"/>
            <a:ext cx="432578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1"/>
          </p:cNvCxnSpPr>
          <p:nvPr/>
        </p:nvCxnSpPr>
        <p:spPr>
          <a:xfrm flipV="1">
            <a:off x="5625231" y="2311693"/>
            <a:ext cx="398897" cy="307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725188" y="1718046"/>
            <a:ext cx="1157117" cy="1193418"/>
            <a:chOff x="7590857" y="1645586"/>
            <a:chExt cx="1157117" cy="1193418"/>
          </a:xfrm>
        </p:grpSpPr>
        <p:sp>
          <p:nvSpPr>
            <p:cNvPr id="25" name="Flowchart: Data 24"/>
            <p:cNvSpPr/>
            <p:nvPr/>
          </p:nvSpPr>
          <p:spPr>
            <a:xfrm>
              <a:off x="7598250" y="1645586"/>
              <a:ext cx="1149724" cy="1193418"/>
            </a:xfrm>
            <a:prstGeom prst="flowChartInputOutpu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90857" y="2088406"/>
              <a:ext cx="1116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Evidence</a:t>
              </a:r>
            </a:p>
          </p:txBody>
        </p:sp>
      </p:grpSp>
      <p:cxnSp>
        <p:nvCxnSpPr>
          <p:cNvPr id="33" name="Straight Arrow Connector 32"/>
          <p:cNvCxnSpPr>
            <a:stCxn id="7" idx="3"/>
            <a:endCxn id="25" idx="2"/>
          </p:cNvCxnSpPr>
          <p:nvPr/>
        </p:nvCxnSpPr>
        <p:spPr>
          <a:xfrm>
            <a:off x="7071610" y="2311693"/>
            <a:ext cx="775940" cy="30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85990" y="2830782"/>
            <a:ext cx="144887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Unpack concepts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Sequence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Scaffold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Model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Assign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Score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Monitor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Adjust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Communicate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Teach interventions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832352" y="1576533"/>
            <a:ext cx="0" cy="26757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9591" y="1613281"/>
            <a:ext cx="88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Profile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38893" y="1857567"/>
            <a:ext cx="445027" cy="2131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534188" y="2894702"/>
            <a:ext cx="154650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Mastery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Growth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Portfolio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Exemplar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Parent/teacher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APPR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Issue tracking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15423" y="3065914"/>
            <a:ext cx="15202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Practice (assignments, check-ins, formative assess)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Demonstrate (summative, benchmark)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 (teachers, peers)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591" y="2637045"/>
            <a:ext cx="1032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Content, Curriculum map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771656" y="2533076"/>
            <a:ext cx="500109" cy="25234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314362" y="2787930"/>
            <a:ext cx="1571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Profile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Alerts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Goals and Interests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SIS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217479" y="3582053"/>
            <a:ext cx="1504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Performance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Pre-assessment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ELA summary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Writing samples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55586" y="5133481"/>
            <a:ext cx="847845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Key messages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Providing teachers a dynamic, holistic view of each student facilitates personalization day-to-day.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Easy and timely access to the desired information is a key challenge.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Understanding what teachers do with this information guides future development.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0762" y="1172829"/>
            <a:ext cx="108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Learn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</a:rPr>
              <a:t>(Students)</a:t>
            </a:r>
          </a:p>
        </p:txBody>
      </p:sp>
      <p:sp>
        <p:nvSpPr>
          <p:cNvPr id="39" name="Flowchart: Process 38"/>
          <p:cNvSpPr/>
          <p:nvPr/>
        </p:nvSpPr>
        <p:spPr>
          <a:xfrm>
            <a:off x="4639562" y="1758313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  <p:sp>
        <p:nvSpPr>
          <p:cNvPr id="40" name="Flowchart: Process 39"/>
          <p:cNvSpPr/>
          <p:nvPr/>
        </p:nvSpPr>
        <p:spPr>
          <a:xfrm>
            <a:off x="4646156" y="2397467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Demo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102218" y="2538422"/>
            <a:ext cx="456072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543391" y="2655008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25230" y="2911464"/>
            <a:ext cx="922639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012475" y="1448305"/>
            <a:ext cx="394980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407455" y="1448305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21051" y="1172829"/>
            <a:ext cx="1477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Feedback for instruction &amp; planning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39408" y="2065343"/>
            <a:ext cx="887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Paths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18750" y="4326876"/>
            <a:ext cx="17906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Paths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Mastery visualization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Student grouping</a:t>
            </a:r>
          </a:p>
        </p:txBody>
      </p:sp>
      <p:sp>
        <p:nvSpPr>
          <p:cNvPr id="44" name="Slide Number Placeholder 2"/>
          <p:cNvSpPr txBox="1">
            <a:spLocks/>
          </p:cNvSpPr>
          <p:nvPr/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9591" y="1045449"/>
            <a:ext cx="8515676" cy="2511922"/>
            <a:chOff x="49591" y="1045449"/>
            <a:chExt cx="8515676" cy="2511922"/>
          </a:xfrm>
        </p:grpSpPr>
        <p:sp>
          <p:nvSpPr>
            <p:cNvPr id="45" name="Oval 44"/>
            <p:cNvSpPr/>
            <p:nvPr/>
          </p:nvSpPr>
          <p:spPr>
            <a:xfrm>
              <a:off x="1271764" y="1045449"/>
              <a:ext cx="1067643" cy="5678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9591" y="1495994"/>
              <a:ext cx="835872" cy="6648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2410512" y="1997890"/>
              <a:ext cx="766739" cy="47075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402011" y="2840577"/>
              <a:ext cx="1163256" cy="7167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881810" y="3084697"/>
            <a:ext cx="15202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Reflect on student performance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5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0027-2746-401A-9F58-80106DB7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&amp; Performance: Allocation to the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318FB-DF86-4E93-8A2E-31ABC409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Database usage: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Average query: 2Kbytes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Queries/ Day: 20,000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Transactional load: Queries/ Day x Query size = 40 MB / day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Retail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Size of item: 1k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# of items: 5000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Size of DB Storage: 5000 x 1,000 = 5MB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What if will grow to 5,000,000 items?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Performance: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Image recognition system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 seconds per operation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10,000 request per minute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100,000 seconds CPU time required per minute**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9F146-3CAE-4B89-A921-5E7F97FC3DD1}"/>
              </a:ext>
            </a:extLst>
          </p:cNvPr>
          <p:cNvSpPr txBox="1"/>
          <p:nvPr/>
        </p:nvSpPr>
        <p:spPr>
          <a:xfrm>
            <a:off x="320187" y="5977467"/>
            <a:ext cx="812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Will that work?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55A428-B860-DB98-F3D9-951F411EC233}"/>
              </a:ext>
            </a:extLst>
          </p:cNvPr>
          <p:cNvSpPr txBox="1"/>
          <p:nvPr/>
        </p:nvSpPr>
        <p:spPr>
          <a:xfrm>
            <a:off x="5933660" y="3395749"/>
            <a:ext cx="30734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Helps to understand</a:t>
            </a:r>
          </a:p>
          <a:p>
            <a:pPr marL="285750" indent="-285750">
              <a:buFontTx/>
              <a:buChar char="-"/>
            </a:pPr>
            <a:r>
              <a:rPr lang="en-US" dirty="0"/>
              <a:t>required HW characteristics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to handle the workload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E13FE4-F799-DDD2-DADF-527034485A44}"/>
              </a:ext>
            </a:extLst>
          </p:cNvPr>
          <p:cNvSpPr txBox="1"/>
          <p:nvPr/>
        </p:nvSpPr>
        <p:spPr>
          <a:xfrm>
            <a:off x="6112565" y="5367130"/>
            <a:ext cx="2418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What’s the catch?</a:t>
            </a:r>
          </a:p>
        </p:txBody>
      </p:sp>
    </p:spTree>
    <p:extLst>
      <p:ext uri="{BB962C8B-B14F-4D97-AF65-F5344CB8AC3E}">
        <p14:creationId xmlns:p14="http://schemas.microsoft.com/office/powerpoint/2010/main" val="3571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FB942-97D6-4C67-2FDD-ACEF5D3CA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F4F8C-3E18-72DF-0603-76D77AF9A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474CB-CF55-F2F4-23C2-2356FBEB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9411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Most important engineering tool</a:t>
            </a:r>
          </a:p>
          <a:p>
            <a:pPr lvl="2"/>
            <a:r>
              <a:rPr lang="en-US" sz="2000" dirty="0"/>
              <a:t>cannot consume </a:t>
            </a:r>
            <a:r>
              <a:rPr lang="en-US" sz="2000" b="1" dirty="0"/>
              <a:t>every</a:t>
            </a:r>
            <a:r>
              <a:rPr lang="en-US" sz="2000" dirty="0"/>
              <a:t> detail (7+-2)</a:t>
            </a:r>
          </a:p>
          <a:p>
            <a:pPr lvl="3"/>
            <a:r>
              <a:rPr lang="en-US" sz="2000" dirty="0"/>
              <a:t>=&gt; multiple levels of abstractions</a:t>
            </a:r>
          </a:p>
          <a:p>
            <a:pPr lvl="2"/>
            <a:r>
              <a:rPr lang="en-US" sz="2000" dirty="0"/>
              <a:t>allows to understand &amp; analyze large &amp; complex problems</a:t>
            </a:r>
          </a:p>
          <a:p>
            <a:pPr lvl="2"/>
            <a:r>
              <a:rPr lang="en-US" sz="2000" dirty="0"/>
              <a:t>allows to communicate the architecture</a:t>
            </a:r>
          </a:p>
          <a:p>
            <a:pPr lvl="2"/>
            <a:r>
              <a:rPr lang="en-US" sz="2000" dirty="0"/>
              <a:t>allows to share knowledge</a:t>
            </a:r>
          </a:p>
          <a:p>
            <a:pPr lvl="2"/>
            <a:r>
              <a:rPr lang="en-US" sz="2000" dirty="0"/>
              <a:t>allows to investigate incidents without reading the code base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6A5BF8-C0F1-E376-CFE2-716E64BB58E0}"/>
              </a:ext>
            </a:extLst>
          </p:cNvPr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166025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4768D-5345-C72D-A7C2-8A2BDD5DE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D7B67-1F85-82CA-7966-92A058B7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1D7CA-75B5-E3B3-AC51-E6329C09D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9411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Model can be:</a:t>
            </a:r>
          </a:p>
          <a:p>
            <a:pPr lvl="2"/>
            <a:r>
              <a:rPr lang="en-US" sz="2000" dirty="0"/>
              <a:t>picture</a:t>
            </a:r>
          </a:p>
          <a:p>
            <a:pPr lvl="3"/>
            <a:r>
              <a:rPr lang="en-US" sz="2000" dirty="0"/>
              <a:t>visual perception times faster than text (60k times + better retention)</a:t>
            </a:r>
          </a:p>
          <a:p>
            <a:pPr lvl="2"/>
            <a:r>
              <a:rPr lang="en-US" sz="2000" dirty="0"/>
              <a:t>visual flow (sequence, flowchart, relationship)</a:t>
            </a:r>
          </a:p>
          <a:p>
            <a:pPr lvl="3"/>
            <a:r>
              <a:rPr lang="en-US" sz="2000" dirty="0"/>
              <a:t>cannot express time in other way =&gt; static pictures</a:t>
            </a:r>
          </a:p>
          <a:p>
            <a:pPr lvl="2"/>
            <a:r>
              <a:rPr lang="en-US" sz="2000" dirty="0"/>
              <a:t>approximating formula for a metric of the system</a:t>
            </a:r>
          </a:p>
          <a:p>
            <a:pPr lvl="3"/>
            <a:r>
              <a:rPr lang="en-US" sz="2000" dirty="0"/>
              <a:t>dependency between </a:t>
            </a:r>
            <a:r>
              <a:rPr lang="en-US" sz="2000" dirty="0" err="1"/>
              <a:t>smt</a:t>
            </a:r>
            <a:r>
              <a:rPr lang="en-US" sz="2000" dirty="0"/>
              <a:t> &amp; performance / complexity / usability</a:t>
            </a:r>
          </a:p>
          <a:p>
            <a:pPr lvl="3"/>
            <a:r>
              <a:rPr lang="en-US" sz="2000" dirty="0"/>
              <a:t>e.g., track every car VS traffic flow equation</a:t>
            </a:r>
          </a:p>
          <a:p>
            <a:pPr lvl="3"/>
            <a:r>
              <a:rPr lang="en-US" sz="2000" dirty="0"/>
              <a:t>e.g., Big O – no need for algo details (need </a:t>
            </a:r>
            <a:r>
              <a:rPr lang="en-US" sz="2000" dirty="0" err="1"/>
              <a:t>nlogn</a:t>
            </a:r>
            <a:r>
              <a:rPr lang="en-US" sz="2000" dirty="0"/>
              <a:t>)</a:t>
            </a:r>
          </a:p>
          <a:p>
            <a:pPr marL="384048" lvl="2" indent="0">
              <a:buNone/>
            </a:pPr>
            <a:r>
              <a:rPr lang="en-US" sz="2000" dirty="0"/>
              <a:t>Can describe different views of the system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2AE5DA-97A1-34CA-1BDB-A16517CD972E}"/>
              </a:ext>
            </a:extLst>
          </p:cNvPr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273635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543E-5619-45BC-2423-939B05A84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C002-C442-99F4-070D-2EA95841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C993-CF0B-2DA1-6543-2F5A14304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75553"/>
          </a:xfrm>
        </p:spPr>
        <p:txBody>
          <a:bodyPr>
            <a:normAutofit/>
          </a:bodyPr>
          <a:lstStyle/>
          <a:p>
            <a:pPr marL="117475" indent="0">
              <a:buNone/>
            </a:pPr>
            <a:r>
              <a:rPr lang="en-US" dirty="0"/>
              <a:t>Complex systems – cannot be understood via 1 perspective</a:t>
            </a:r>
          </a:p>
          <a:p>
            <a:pPr marL="752983" lvl="1" indent="-342900">
              <a:buFont typeface="Arial" panose="020B0604020202020204" pitchFamily="34" charset="0"/>
              <a:buChar char="•"/>
            </a:pPr>
            <a:r>
              <a:rPr lang="en-US" dirty="0"/>
              <a:t>different stakeholders – different perspectives</a:t>
            </a:r>
          </a:p>
          <a:p>
            <a:pPr marL="752983" lvl="1" indent="-342900">
              <a:buFont typeface="Arial" panose="020B0604020202020204" pitchFamily="34" charset="0"/>
              <a:buChar char="•"/>
            </a:pPr>
            <a:r>
              <a:rPr lang="en-US" dirty="0"/>
              <a:t>e.g., airport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security – passenger flow &amp; checkpoints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“baggage department” – baggage flow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air control – air traffic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maintenance – energy consumption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etc</a:t>
            </a:r>
            <a:endParaRPr lang="en-US" sz="1800" dirty="0"/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cannot put into 1 model</a:t>
            </a:r>
          </a:p>
          <a:p>
            <a:pPr marL="752983" lvl="1" indent="-342900">
              <a:buFont typeface="Arial" panose="020B0604020202020204" pitchFamily="34" charset="0"/>
              <a:buChar char="•"/>
            </a:pPr>
            <a:r>
              <a:rPr lang="en-US" dirty="0"/>
              <a:t>RIT – students vs professors</a:t>
            </a:r>
          </a:p>
          <a:p>
            <a:pPr marL="752983" lvl="1" indent="-342900">
              <a:buFont typeface="Arial" panose="020B0604020202020204" pitchFamily="34" charset="0"/>
              <a:buChar char="•"/>
            </a:pPr>
            <a:r>
              <a:rPr lang="en-US" dirty="0"/>
              <a:t>Model – abstraction / blueprint of a system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dirty="0"/>
              <a:t>e.g., patients, doctors, nurses, appointment system - what &amp; connections</a:t>
            </a:r>
          </a:p>
          <a:p>
            <a:pPr marL="752983" lvl="1" indent="-342900">
              <a:buFont typeface="Arial" panose="020B0604020202020204" pitchFamily="34" charset="0"/>
              <a:buChar char="•"/>
            </a:pPr>
            <a:r>
              <a:rPr lang="en-US" dirty="0"/>
              <a:t>View – representation of a model from some perspective</a:t>
            </a:r>
          </a:p>
          <a:p>
            <a:pPr marL="935863" lvl="2" indent="-342900">
              <a:buFont typeface="Arial" panose="020B0604020202020204" pitchFamily="34" charset="0"/>
              <a:buChar char="•"/>
            </a:pPr>
            <a:r>
              <a:rPr lang="en-US" dirty="0"/>
              <a:t>e.g., how a patient books an appointment</a:t>
            </a:r>
          </a:p>
        </p:txBody>
      </p:sp>
    </p:spTree>
    <p:extLst>
      <p:ext uri="{BB962C8B-B14F-4D97-AF65-F5344CB8AC3E}">
        <p14:creationId xmlns:p14="http://schemas.microsoft.com/office/powerpoint/2010/main" val="99864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6EAE-A1D7-427A-BD1A-9F337919E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666B-07F1-4346-B0EB-1AF14353C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75553"/>
          </a:xfrm>
        </p:spPr>
        <p:txBody>
          <a:bodyPr>
            <a:normAutofit/>
          </a:bodyPr>
          <a:lstStyle/>
          <a:p>
            <a:pPr marL="117475" indent="0">
              <a:buNone/>
            </a:pPr>
            <a:r>
              <a:rPr lang="en-US" dirty="0"/>
              <a:t>User Model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 How a user interacts with the software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Flowcharts; process maps; …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ATM money withdrawal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insert card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enter PIN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request amount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dispense cache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receipt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what’s missing?</a:t>
            </a:r>
          </a:p>
          <a:p>
            <a:pPr marL="947293" lvl="3" indent="-117475">
              <a:buFont typeface="Wingdings" panose="05000000000000000000" pitchFamily="2" charset="2"/>
              <a:buChar char="Ø"/>
            </a:pPr>
            <a:r>
              <a:rPr lang="en-US" sz="1800" dirty="0"/>
              <a:t> returning the card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incorrect models =&gt; dysfunctional systems</a:t>
            </a:r>
          </a:p>
        </p:txBody>
      </p:sp>
    </p:spTree>
    <p:extLst>
      <p:ext uri="{BB962C8B-B14F-4D97-AF65-F5344CB8AC3E}">
        <p14:creationId xmlns:p14="http://schemas.microsoft.com/office/powerpoint/2010/main" val="18421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4A49E-2AF8-FA0C-2F57-7741AF9A7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1373-4FCB-91C1-1CA6-64390D5A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151E9-B14E-0610-24C8-5E6F8A9D6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75553"/>
          </a:xfrm>
        </p:spPr>
        <p:txBody>
          <a:bodyPr>
            <a:normAutofit/>
          </a:bodyPr>
          <a:lstStyle/>
          <a:p>
            <a:pPr marL="171450" indent="-53975">
              <a:buNone/>
            </a:pPr>
            <a:r>
              <a:rPr lang="en-US" dirty="0"/>
              <a:t>Interface view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 How different APIs are used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Sequence diagrams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file downloading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dirty="0"/>
              <a:t>  </a:t>
            </a:r>
            <a:r>
              <a:rPr lang="en-US" sz="1800" dirty="0"/>
              <a:t>call link generating endpoint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receive a time-limited link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use the link to obtain a file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how to integrate</a:t>
            </a:r>
          </a:p>
        </p:txBody>
      </p:sp>
      <p:pic>
        <p:nvPicPr>
          <p:cNvPr id="5" name="Picture 4" descr="A diagram of a link&#10;&#10;AI-generated content may be incorrect.">
            <a:extLst>
              <a:ext uri="{FF2B5EF4-FFF2-40B4-BE49-F238E27FC236}">
                <a16:creationId xmlns:a16="http://schemas.microsoft.com/office/drawing/2014/main" id="{C9421455-DC05-B690-DA3C-834791E86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557" y="1845732"/>
            <a:ext cx="2584921" cy="440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F780B-5C48-4B4F-AB9B-1555FAE3D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49F24-3828-6A51-319D-09D61CCD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F6404-2BFA-FD4D-D9D0-9E5511AF0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75553"/>
          </a:xfrm>
        </p:spPr>
        <p:txBody>
          <a:bodyPr>
            <a:normAutofit/>
          </a:bodyPr>
          <a:lstStyle/>
          <a:p>
            <a:pPr marL="117475" indent="0">
              <a:buNone/>
            </a:pPr>
            <a:r>
              <a:rPr lang="en-US" dirty="0"/>
              <a:t>System View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How components interact with each other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Main components; connections; operations; …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Component diagrams, architecture diagrams,..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online banking system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web portal / mobile app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backend server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database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credit bureau</a:t>
            </a:r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</a:t>
            </a:r>
            <a:r>
              <a:rPr lang="en-US" sz="1800" dirty="0" err="1"/>
              <a:t>etc</a:t>
            </a:r>
            <a:endParaRPr lang="en-US" sz="1800" dirty="0"/>
          </a:p>
          <a:p>
            <a:pPr marL="764413" lvl="2" indent="-117475">
              <a:buFont typeface="Wingdings" panose="05000000000000000000" pitchFamily="2" charset="2"/>
              <a:buChar char="Ø"/>
            </a:pPr>
            <a:r>
              <a:rPr lang="en-US" sz="1800" dirty="0"/>
              <a:t> btw, image is unrelated &amp; far from perfection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map of a city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256D80-8DB1-465F-CFC8-798E2F742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539" y="2483689"/>
            <a:ext cx="3067257" cy="359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35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DF28C-DCB4-C4F9-580A-869856897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1269-B9D7-CF3F-F2D0-7D62D997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D920F-D1C8-9A57-B665-8EB4CD504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75553"/>
          </a:xfrm>
        </p:spPr>
        <p:txBody>
          <a:bodyPr>
            <a:normAutofit lnSpcReduction="10000"/>
          </a:bodyPr>
          <a:lstStyle/>
          <a:p>
            <a:pPr marL="171450" indent="-53975">
              <a:buNone/>
            </a:pPr>
            <a:r>
              <a:rPr lang="en-US" dirty="0"/>
              <a:t>Performance Model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 Calculate the performance of an operation within certain scenarios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Spreadsheets; formulas;..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percentage of 504 (time out) customers get when N requests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what hardware is needed for N parallel customers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how many parallel request can withhold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e.g., algorithm complexity is different – consequences?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very</a:t>
            </a:r>
            <a:r>
              <a:rPr lang="en-US" dirty="0"/>
              <a:t> system specific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endParaRPr lang="en-US" dirty="0"/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 Netflix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user model – browsing &amp; playing movies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interface view – API call between FE &amp; BE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system view – microservices &amp; CDN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 performance model – streaming quality when 1M viewers</a:t>
            </a:r>
          </a:p>
        </p:txBody>
      </p:sp>
    </p:spTree>
    <p:extLst>
      <p:ext uri="{BB962C8B-B14F-4D97-AF65-F5344CB8AC3E}">
        <p14:creationId xmlns:p14="http://schemas.microsoft.com/office/powerpoint/2010/main" val="9752883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SWEN440</Template>
  <TotalTime>953</TotalTime>
  <Words>1930</Words>
  <Application>Microsoft Office PowerPoint</Application>
  <PresentationFormat>On-screen Show (4:3)</PresentationFormat>
  <Paragraphs>346</Paragraphs>
  <Slides>26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Retrospect</vt:lpstr>
      <vt:lpstr>Office Theme</vt:lpstr>
      <vt:lpstr>1_Office Theme</vt:lpstr>
      <vt:lpstr>System Diagrams</vt:lpstr>
      <vt:lpstr>Model</vt:lpstr>
      <vt:lpstr>Model</vt:lpstr>
      <vt:lpstr>Model</vt:lpstr>
      <vt:lpstr>Views and Models</vt:lpstr>
      <vt:lpstr>Views and Models</vt:lpstr>
      <vt:lpstr>Views and Models</vt:lpstr>
      <vt:lpstr>Views and Models</vt:lpstr>
      <vt:lpstr>Views and Models</vt:lpstr>
      <vt:lpstr>Types of Views</vt:lpstr>
      <vt:lpstr>Types of Views</vt:lpstr>
      <vt:lpstr>Which Views?  The Ones You Need!</vt:lpstr>
      <vt:lpstr>System Diagram</vt:lpstr>
      <vt:lpstr>System Diagram</vt:lpstr>
      <vt:lpstr>Why Create a System Diagram?</vt:lpstr>
      <vt:lpstr>Why Create a System Diagram?</vt:lpstr>
      <vt:lpstr>Type of System Diagrams</vt:lpstr>
      <vt:lpstr>Toaster System Diagram:</vt:lpstr>
      <vt:lpstr>Onboarding System </vt:lpstr>
      <vt:lpstr>Allocation View Example</vt:lpstr>
      <vt:lpstr>Allocation View UML Deployment Diagram Example</vt:lpstr>
      <vt:lpstr>Usage of Allocation Views</vt:lpstr>
      <vt:lpstr>Usage of Allocation Views</vt:lpstr>
      <vt:lpstr>Personal Learning Pathways: Systems View</vt:lpstr>
      <vt:lpstr>Unit of study as a context for prototyping</vt:lpstr>
      <vt:lpstr>Metrics &amp; Performance: Allocation to the system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wstumbo</dc:creator>
  <cp:lastModifiedBy>Dmitry Lukyanov</cp:lastModifiedBy>
  <cp:revision>26</cp:revision>
  <dcterms:created xsi:type="dcterms:W3CDTF">2018-09-30T22:40:16Z</dcterms:created>
  <dcterms:modified xsi:type="dcterms:W3CDTF">2025-09-01T00:14:17Z</dcterms:modified>
</cp:coreProperties>
</file>